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7" r:id="rId3"/>
    <p:sldId id="257" r:id="rId4"/>
    <p:sldId id="258" r:id="rId5"/>
    <p:sldId id="259" r:id="rId6"/>
    <p:sldId id="275" r:id="rId7"/>
    <p:sldId id="260" r:id="rId8"/>
    <p:sldId id="274" r:id="rId9"/>
    <p:sldId id="261" r:id="rId10"/>
    <p:sldId id="262" r:id="rId11"/>
    <p:sldId id="276"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6" autoAdjust="0"/>
    <p:restoredTop sz="94660"/>
  </p:normalViewPr>
  <p:slideViewPr>
    <p:cSldViewPr>
      <p:cViewPr varScale="1">
        <p:scale>
          <a:sx n="66" d="100"/>
          <a:sy n="66" d="100"/>
        </p:scale>
        <p:origin x="-960"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1617FCD-7A13-4D77-A6C7-55889D119A1A}" type="datetimeFigureOut">
              <a:rPr lang="en-US" smtClean="0"/>
              <a:pPr/>
              <a:t>3/4/2013</a:t>
            </a:fld>
            <a:endParaRPr lang="en-A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A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7E413D0-3B5D-4E8B-8DB9-C006DDE3C0D7}" type="slidenum">
              <a:rPr lang="en-AU" smtClean="0"/>
              <a:pPr/>
              <a:t>‹#›</a:t>
            </a:fld>
            <a:endParaRPr lang="en-A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617FCD-7A13-4D77-A6C7-55889D119A1A}" type="datetimeFigureOut">
              <a:rPr lang="en-US" smtClean="0"/>
              <a:pPr/>
              <a:t>3/4/2013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617FCD-7A13-4D77-A6C7-55889D119A1A}" type="datetimeFigureOut">
              <a:rPr lang="en-US" smtClean="0"/>
              <a:pPr/>
              <a:t>3/4/2013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617FCD-7A13-4D77-A6C7-55889D119A1A}" type="datetimeFigureOut">
              <a:rPr lang="en-US" smtClean="0"/>
              <a:pPr/>
              <a:t>3/4/2013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617FCD-7A13-4D77-A6C7-55889D119A1A}" type="datetimeFigureOut">
              <a:rPr lang="en-US" smtClean="0"/>
              <a:pPr/>
              <a:t>3/4/2013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1617FCD-7A13-4D77-A6C7-55889D119A1A}" type="datetimeFigureOut">
              <a:rPr lang="en-US" smtClean="0"/>
              <a:pPr/>
              <a:t>3/4/2013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7E413D0-3B5D-4E8B-8DB9-C006DDE3C0D7}" type="slidenum">
              <a:rPr lang="en-AU" smtClean="0"/>
              <a:pPr/>
              <a:t>‹#›</a:t>
            </a:fld>
            <a:endParaRPr lang="en-AU"/>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1617FCD-7A13-4D77-A6C7-55889D119A1A}" type="datetimeFigureOut">
              <a:rPr lang="en-US" smtClean="0"/>
              <a:pPr/>
              <a:t>3/4/2013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617FCD-7A13-4D77-A6C7-55889D119A1A}" type="datetimeFigureOut">
              <a:rPr lang="en-US" smtClean="0"/>
              <a:pPr/>
              <a:t>3/4/2013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617FCD-7A13-4D77-A6C7-55889D119A1A}" type="datetimeFigureOut">
              <a:rPr lang="en-US" smtClean="0"/>
              <a:pPr/>
              <a:t>3/4/2013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1617FCD-7A13-4D77-A6C7-55889D119A1A}" type="datetimeFigureOut">
              <a:rPr lang="en-US" smtClean="0"/>
              <a:pPr/>
              <a:t>3/4/2013</a:t>
            </a:fld>
            <a:endParaRPr lang="en-AU"/>
          </a:p>
        </p:txBody>
      </p:sp>
      <p:sp>
        <p:nvSpPr>
          <p:cNvPr id="7" name="Slide Number Placeholder 6"/>
          <p:cNvSpPr>
            <a:spLocks noGrp="1"/>
          </p:cNvSpPr>
          <p:nvPr>
            <p:ph type="sldNum" sz="quarter" idx="12"/>
          </p:nvPr>
        </p:nvSpPr>
        <p:spPr/>
        <p:txBody>
          <a:bodyPr/>
          <a:lstStyle/>
          <a:p>
            <a:fld id="{87E413D0-3B5D-4E8B-8DB9-C006DDE3C0D7}" type="slidenum">
              <a:rPr lang="en-AU" smtClean="0"/>
              <a:pPr/>
              <a:t>‹#›</a:t>
            </a:fld>
            <a:endParaRPr lang="en-A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617FCD-7A13-4D77-A6C7-55889D119A1A}" type="datetimeFigureOut">
              <a:rPr lang="en-US" smtClean="0"/>
              <a:pPr/>
              <a:t>3/4/2013</a:t>
            </a:fld>
            <a:endParaRPr lang="en-A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7" name="Slide Number Placeholder 6"/>
          <p:cNvSpPr>
            <a:spLocks noGrp="1"/>
          </p:cNvSpPr>
          <p:nvPr>
            <p:ph type="sldNum" sz="quarter" idx="12"/>
          </p:nvPr>
        </p:nvSpPr>
        <p:spPr/>
        <p:txBody>
          <a:bodyPr/>
          <a:lstStyle/>
          <a:p>
            <a:fld id="{87E413D0-3B5D-4E8B-8DB9-C006DDE3C0D7}"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1617FCD-7A13-4D77-A6C7-55889D119A1A}" type="datetimeFigureOut">
              <a:rPr lang="en-US" smtClean="0"/>
              <a:pPr/>
              <a:t>3/4/2013</a:t>
            </a:fld>
            <a:endParaRPr lang="en-A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A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7E413D0-3B5D-4E8B-8DB9-C006DDE3C0D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eatforhealth.gov.au/eat-health-calculator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eatforhealth.gov.au/eating-well/healthy-eating-throughout-all-life/healthy-eating-infants-children-and-teenager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eatforhealth.gov.au/nutrition-calculators/food-balanc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hyperlink" Target="http://www.taste.com.au/"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penny.mcintyre@ntschools.n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atforhealth.gov.au/guidelines/australian-guide-healthy-eating"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CHILD STUDIES</a:t>
            </a:r>
            <a:br>
              <a:rPr lang="en-AU" dirty="0" smtClean="0"/>
            </a:br>
            <a:endParaRPr lang="en-AU" dirty="0"/>
          </a:p>
        </p:txBody>
      </p:sp>
      <p:sp>
        <p:nvSpPr>
          <p:cNvPr id="3" name="Subtitle 2"/>
          <p:cNvSpPr>
            <a:spLocks noGrp="1"/>
          </p:cNvSpPr>
          <p:nvPr>
            <p:ph type="subTitle" idx="1"/>
          </p:nvPr>
        </p:nvSpPr>
        <p:spPr>
          <a:xfrm>
            <a:off x="1403648" y="3717032"/>
            <a:ext cx="6400800" cy="1752600"/>
          </a:xfrm>
        </p:spPr>
        <p:txBody>
          <a:bodyPr/>
          <a:lstStyle/>
          <a:p>
            <a:r>
              <a:rPr lang="en-AU" dirty="0" smtClean="0"/>
              <a:t>Task 2 </a:t>
            </a:r>
          </a:p>
          <a:p>
            <a:r>
              <a:rPr lang="en-AU" dirty="0" smtClean="0"/>
              <a:t>Healthy Eating for kids</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7024744" cy="613872"/>
          </a:xfrm>
        </p:spPr>
        <p:txBody>
          <a:bodyPr>
            <a:normAutofit fontScale="90000"/>
          </a:bodyPr>
          <a:lstStyle/>
          <a:p>
            <a:r>
              <a:rPr lang="en-US" dirty="0" smtClean="0"/>
              <a:t>Nutrition Calculators</a:t>
            </a:r>
            <a:endParaRPr lang="en-AU" dirty="0"/>
          </a:p>
        </p:txBody>
      </p:sp>
      <p:sp>
        <p:nvSpPr>
          <p:cNvPr id="3" name="Content Placeholder 2"/>
          <p:cNvSpPr>
            <a:spLocks noGrp="1"/>
          </p:cNvSpPr>
          <p:nvPr>
            <p:ph idx="1"/>
          </p:nvPr>
        </p:nvSpPr>
        <p:spPr>
          <a:xfrm>
            <a:off x="1043492" y="1268760"/>
            <a:ext cx="6777317" cy="4563869"/>
          </a:xfrm>
        </p:spPr>
        <p:txBody>
          <a:bodyPr>
            <a:normAutofit fontScale="77500" lnSpcReduction="20000"/>
          </a:bodyPr>
          <a:lstStyle/>
          <a:p>
            <a:r>
              <a:rPr lang="en-US" dirty="0" smtClean="0"/>
              <a:t>The Australian Guide to Healthy eating tells you WHAT to eat, but you also need to know HOW MUCH.</a:t>
            </a:r>
          </a:p>
          <a:p>
            <a:r>
              <a:rPr lang="en-US" b="1" dirty="0" smtClean="0"/>
              <a:t>Nutritional needs </a:t>
            </a:r>
            <a:r>
              <a:rPr lang="en-US" dirty="0" smtClean="0"/>
              <a:t>vary depending on your age and gender.</a:t>
            </a:r>
          </a:p>
          <a:p>
            <a:r>
              <a:rPr lang="en-US" dirty="0" smtClean="0"/>
              <a:t>Your </a:t>
            </a:r>
            <a:r>
              <a:rPr lang="en-US" b="1" dirty="0" smtClean="0"/>
              <a:t>energy needs </a:t>
            </a:r>
            <a:r>
              <a:rPr lang="en-US" dirty="0" smtClean="0"/>
              <a:t>vary depending on your age, gender, height weight and activity.</a:t>
            </a:r>
          </a:p>
          <a:p>
            <a:r>
              <a:rPr lang="en-US" dirty="0" smtClean="0"/>
              <a:t>The Nutrition Calculators on the eat for health website will guide you to make suitable choices</a:t>
            </a:r>
          </a:p>
          <a:p>
            <a:r>
              <a:rPr lang="en-US" dirty="0" smtClean="0"/>
              <a:t>Go to this website and explore the calculators</a:t>
            </a:r>
            <a:endParaRPr lang="en-AU" dirty="0" smtClean="0"/>
          </a:p>
          <a:p>
            <a:r>
              <a:rPr lang="en-AU" dirty="0" smtClean="0">
                <a:hlinkClick r:id="rId2"/>
              </a:rPr>
              <a:t>https</a:t>
            </a:r>
            <a:r>
              <a:rPr lang="en-AU" dirty="0">
                <a:hlinkClick r:id="rId2"/>
              </a:rPr>
              <a:t>://</a:t>
            </a:r>
            <a:r>
              <a:rPr lang="en-AU" dirty="0" smtClean="0">
                <a:hlinkClick r:id="rId2"/>
              </a:rPr>
              <a:t>www.eatforhealth.gov.au/eat-health-calculators</a:t>
            </a:r>
            <a:endParaRPr lang="en-AU" dirty="0" smtClean="0"/>
          </a:p>
          <a:p>
            <a:r>
              <a:rPr lang="en-US" dirty="0" smtClean="0"/>
              <a:t>Find out: the </a:t>
            </a:r>
            <a:r>
              <a:rPr lang="en-US" b="1" dirty="0" smtClean="0"/>
              <a:t>energy</a:t>
            </a:r>
            <a:r>
              <a:rPr lang="en-US" dirty="0" smtClean="0"/>
              <a:t> requirements, the </a:t>
            </a:r>
            <a:r>
              <a:rPr lang="en-US" b="1" dirty="0" smtClean="0"/>
              <a:t>nutritiona</a:t>
            </a:r>
            <a:r>
              <a:rPr lang="en-US" dirty="0" smtClean="0"/>
              <a:t>l requirements and the </a:t>
            </a:r>
            <a:r>
              <a:rPr lang="en-US" b="1" dirty="0" smtClean="0"/>
              <a:t>number of serves </a:t>
            </a:r>
            <a:r>
              <a:rPr lang="en-US" dirty="0" smtClean="0"/>
              <a:t>per day required by your child. </a:t>
            </a:r>
          </a:p>
          <a:p>
            <a:r>
              <a:rPr lang="en-US" b="1" dirty="0" smtClean="0"/>
              <a:t>Write this in a table and keep it for your action plan.</a:t>
            </a:r>
            <a:endParaRPr lang="en-AU" b="1" dirty="0" smtClean="0"/>
          </a:p>
          <a:p>
            <a:pPr marL="68580" indent="0">
              <a:buNone/>
            </a:pPr>
            <a:r>
              <a:rPr lang="en-AU" dirty="0" smtClean="0"/>
              <a:t> </a:t>
            </a:r>
            <a:r>
              <a:rPr lang="en-AU" dirty="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980728"/>
            <a:ext cx="6777317" cy="5184576"/>
          </a:xfrm>
        </p:spPr>
        <p:txBody>
          <a:bodyPr>
            <a:normAutofit fontScale="40000" lnSpcReduction="20000"/>
          </a:bodyPr>
          <a:lstStyle/>
          <a:p>
            <a:r>
              <a:rPr lang="en-US" sz="9000" dirty="0" smtClean="0">
                <a:hlinkClick r:id="rId2"/>
              </a:rPr>
              <a:t>Infants, children and teenagers have special dietary needs because they are growing and developing. They need more energy because they are playing and being active. </a:t>
            </a:r>
          </a:p>
          <a:p>
            <a:r>
              <a:rPr lang="en-US" sz="9000" dirty="0" smtClean="0"/>
              <a:t>Make sure the food you choose is suitable for their needs</a:t>
            </a:r>
            <a:endParaRPr lang="en-AU" sz="9000" dirty="0" smtClean="0">
              <a:hlinkClick r:id="rId2"/>
            </a:endParaRPr>
          </a:p>
          <a:p>
            <a:pPr marL="68580" indent="0">
              <a:buNone/>
            </a:pPr>
            <a:endParaRPr lang="en-AU" sz="8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go about it</a:t>
            </a:r>
            <a:br>
              <a:rPr lang="en-AU" dirty="0" smtClean="0"/>
            </a:br>
            <a:endParaRPr lang="en-AU" dirty="0"/>
          </a:p>
        </p:txBody>
      </p:sp>
      <p:sp>
        <p:nvSpPr>
          <p:cNvPr id="3" name="Content Placeholder 2"/>
          <p:cNvSpPr>
            <a:spLocks noGrp="1"/>
          </p:cNvSpPr>
          <p:nvPr>
            <p:ph idx="1"/>
          </p:nvPr>
        </p:nvSpPr>
        <p:spPr>
          <a:xfrm>
            <a:off x="1043492" y="1700808"/>
            <a:ext cx="6777317" cy="4131821"/>
          </a:xfrm>
        </p:spPr>
        <p:txBody>
          <a:bodyPr>
            <a:normAutofit/>
          </a:bodyPr>
          <a:lstStyle/>
          <a:p>
            <a:r>
              <a:rPr lang="en-US" dirty="0" smtClean="0"/>
              <a:t>Start by doing the </a:t>
            </a:r>
            <a:r>
              <a:rPr lang="en-US" dirty="0"/>
              <a:t>B</a:t>
            </a:r>
            <a:r>
              <a:rPr lang="en-US" dirty="0" smtClean="0"/>
              <a:t>alance Game</a:t>
            </a:r>
          </a:p>
          <a:p>
            <a:pPr marL="68580" indent="0">
              <a:buNone/>
            </a:pPr>
            <a:r>
              <a:rPr lang="en-AU" dirty="0">
                <a:hlinkClick r:id="rId2"/>
              </a:rPr>
              <a:t>https://</a:t>
            </a:r>
            <a:r>
              <a:rPr lang="en-AU" dirty="0" smtClean="0">
                <a:hlinkClick r:id="rId2"/>
              </a:rPr>
              <a:t>www.eatforhealth.gov.au/nutrition-calculators/food-balance</a:t>
            </a:r>
            <a:endParaRPr lang="en-AU" dirty="0" smtClean="0"/>
          </a:p>
          <a:p>
            <a:r>
              <a:rPr lang="en-US" dirty="0" smtClean="0"/>
              <a:t>Play around with your menu choices to achieve a balanced menu.</a:t>
            </a:r>
          </a:p>
          <a:p>
            <a:r>
              <a:rPr lang="en-US" dirty="0" smtClean="0"/>
              <a:t>Make sure you have the correct amount from each food group – keep an eye on the dials.</a:t>
            </a:r>
          </a:p>
          <a:p>
            <a:r>
              <a:rPr lang="en-US" dirty="0" smtClean="0"/>
              <a:t>Take screen shots of your menu choices to include in your menu presentation</a:t>
            </a:r>
            <a:endParaRPr lang="en-AU" dirty="0"/>
          </a:p>
          <a:p>
            <a:pPr>
              <a:buNone/>
            </a:pP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76672"/>
            <a:ext cx="7024744" cy="1296144"/>
          </a:xfrm>
        </p:spPr>
        <p:txBody>
          <a:bodyPr>
            <a:normAutofit fontScale="90000"/>
          </a:bodyPr>
          <a:lstStyle/>
          <a:p>
            <a:r>
              <a:rPr lang="en-AU" dirty="0" smtClean="0"/>
              <a:t>Choose a main meal recipe for the day.</a:t>
            </a:r>
            <a:endParaRPr lang="en-AU" dirty="0"/>
          </a:p>
        </p:txBody>
      </p:sp>
      <p:sp>
        <p:nvSpPr>
          <p:cNvPr id="3" name="Content Placeholder 2"/>
          <p:cNvSpPr>
            <a:spLocks noGrp="1"/>
          </p:cNvSpPr>
          <p:nvPr>
            <p:ph idx="1"/>
          </p:nvPr>
        </p:nvSpPr>
        <p:spPr>
          <a:xfrm>
            <a:off x="1043492" y="1988840"/>
            <a:ext cx="6777317" cy="3843789"/>
          </a:xfrm>
        </p:spPr>
        <p:txBody>
          <a:bodyPr>
            <a:normAutofit/>
          </a:bodyPr>
          <a:lstStyle/>
          <a:p>
            <a:r>
              <a:rPr lang="en-US" dirty="0" smtClean="0"/>
              <a:t>What menu choices did you include for dinner?</a:t>
            </a:r>
          </a:p>
          <a:p>
            <a:r>
              <a:rPr lang="en-US" dirty="0" smtClean="0"/>
              <a:t>Put these into the advanced search function on </a:t>
            </a:r>
            <a:r>
              <a:rPr lang="en-US" dirty="0" smtClean="0">
                <a:hlinkClick r:id="rId2"/>
              </a:rPr>
              <a:t>taste.com.au</a:t>
            </a:r>
            <a:endParaRPr lang="en-US" dirty="0" smtClean="0"/>
          </a:p>
          <a:p>
            <a:r>
              <a:rPr lang="en-US" dirty="0" smtClean="0"/>
              <a:t>Search by ingredient and </a:t>
            </a:r>
          </a:p>
          <a:p>
            <a:pPr>
              <a:buNone/>
            </a:pPr>
            <a:r>
              <a:rPr lang="en-US" dirty="0" smtClean="0"/>
              <a:t>click the main ingredients </a:t>
            </a:r>
          </a:p>
          <a:p>
            <a:pPr>
              <a:buNone/>
            </a:pPr>
            <a:r>
              <a:rPr lang="en-US" dirty="0" smtClean="0"/>
              <a:t>you chose for your dinner</a:t>
            </a:r>
          </a:p>
          <a:p>
            <a:r>
              <a:rPr lang="en-US" dirty="0" smtClean="0"/>
              <a:t>Choose a recipe that you </a:t>
            </a:r>
          </a:p>
          <a:p>
            <a:pPr marL="68580" indent="0">
              <a:buNone/>
            </a:pPr>
            <a:r>
              <a:rPr lang="en-US" dirty="0"/>
              <a:t>w</a:t>
            </a:r>
            <a:r>
              <a:rPr lang="en-US" dirty="0" smtClean="0"/>
              <a:t>ould like to cook</a:t>
            </a:r>
          </a:p>
          <a:p>
            <a:pPr>
              <a:buNone/>
            </a:pPr>
            <a:endParaRPr lang="en-US" dirty="0" smtClean="0"/>
          </a:p>
          <a:p>
            <a:pPr>
              <a:buNone/>
            </a:pPr>
            <a:endParaRPr lang="en-AU" dirty="0" smtClean="0"/>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3212976"/>
            <a:ext cx="3316857" cy="320145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024744" cy="1143000"/>
          </a:xfrm>
        </p:spPr>
        <p:txBody>
          <a:bodyPr/>
          <a:lstStyle/>
          <a:p>
            <a:r>
              <a:rPr lang="en-AU" dirty="0" smtClean="0"/>
              <a:t>Analyse your recipe</a:t>
            </a:r>
            <a:endParaRPr lang="en-AU" dirty="0"/>
          </a:p>
        </p:txBody>
      </p:sp>
      <p:sp>
        <p:nvSpPr>
          <p:cNvPr id="3" name="Content Placeholder 2"/>
          <p:cNvSpPr>
            <a:spLocks noGrp="1"/>
          </p:cNvSpPr>
          <p:nvPr>
            <p:ph idx="1"/>
          </p:nvPr>
        </p:nvSpPr>
        <p:spPr>
          <a:xfrm>
            <a:off x="1043492" y="1340768"/>
            <a:ext cx="6777317" cy="4491861"/>
          </a:xfrm>
        </p:spPr>
        <p:txBody>
          <a:bodyPr>
            <a:normAutofit fontScale="55000" lnSpcReduction="20000"/>
          </a:bodyPr>
          <a:lstStyle/>
          <a:p>
            <a:r>
              <a:rPr lang="en-US" sz="4800" dirty="0" smtClean="0"/>
              <a:t>Before you finally choose this recipe, you need to make sure it is healthy and meets your child’s needs</a:t>
            </a:r>
          </a:p>
          <a:p>
            <a:r>
              <a:rPr lang="en-US" sz="4800" dirty="0" smtClean="0"/>
              <a:t>You do this by using Food Choices to check the nutritional value of the meal</a:t>
            </a:r>
            <a:endParaRPr lang="en-AU" sz="4800" dirty="0" smtClean="0"/>
          </a:p>
          <a:p>
            <a:r>
              <a:rPr lang="en-AU" sz="4800" dirty="0"/>
              <a:t>I</a:t>
            </a:r>
            <a:r>
              <a:rPr lang="en-AU" sz="4800" dirty="0" smtClean="0"/>
              <a:t>f it doesn’t you will need to change some things – check with your teacher on what to change</a:t>
            </a:r>
            <a:endParaRPr lang="en-AU" sz="4800" dirty="0" smtClean="0"/>
          </a:p>
          <a:p>
            <a:r>
              <a:rPr lang="en-AU" sz="4800" dirty="0" smtClean="0"/>
              <a:t>When you are sure it’s a great choice, do </a:t>
            </a:r>
            <a:r>
              <a:rPr lang="en-AU" sz="4800" dirty="0" smtClean="0"/>
              <a:t>your food </a:t>
            </a:r>
            <a:r>
              <a:rPr lang="en-AU" sz="4800" dirty="0" smtClean="0"/>
              <a:t>order and email it to </a:t>
            </a:r>
            <a:r>
              <a:rPr lang="en-AU" sz="4800" dirty="0" smtClean="0">
                <a:hlinkClick r:id="rId2"/>
              </a:rPr>
              <a:t>penny.mcintyre@ntschools.net</a:t>
            </a:r>
            <a:endParaRPr lang="en-AU" sz="4800" dirty="0" smtClean="0"/>
          </a:p>
          <a:p>
            <a:r>
              <a:rPr lang="en-US" sz="4800" dirty="0" smtClean="0"/>
              <a:t>Follow the food </a:t>
            </a:r>
            <a:r>
              <a:rPr lang="en-US" sz="4800" smtClean="0"/>
              <a:t>order guidelines</a:t>
            </a:r>
            <a:endParaRPr lang="en-AU" sz="4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Healthy Eating for kids</a:t>
            </a:r>
            <a:endParaRPr lang="en-AU" dirty="0"/>
          </a:p>
        </p:txBody>
      </p:sp>
      <p:sp>
        <p:nvSpPr>
          <p:cNvPr id="3" name="Content Placeholder 2"/>
          <p:cNvSpPr>
            <a:spLocks noGrp="1"/>
          </p:cNvSpPr>
          <p:nvPr>
            <p:ph idx="1"/>
          </p:nvPr>
        </p:nvSpPr>
        <p:spPr/>
        <p:txBody>
          <a:bodyPr>
            <a:normAutofit lnSpcReduction="10000"/>
          </a:bodyPr>
          <a:lstStyle/>
          <a:p>
            <a:r>
              <a:rPr lang="en-US" dirty="0" smtClean="0"/>
              <a:t>Practical task</a:t>
            </a:r>
          </a:p>
          <a:p>
            <a:r>
              <a:rPr lang="en-US" dirty="0" smtClean="0"/>
              <a:t>Based on the Australian Dietary Guidelines 1, 2, 3 &amp; 5</a:t>
            </a:r>
          </a:p>
          <a:p>
            <a:r>
              <a:rPr lang="en-US" dirty="0" smtClean="0"/>
              <a:t>3 parts – action plan, practical, evaluation</a:t>
            </a:r>
          </a:p>
          <a:p>
            <a:r>
              <a:rPr lang="en-US" dirty="0" smtClean="0"/>
              <a:t>Cooking week 6 and week 8</a:t>
            </a:r>
          </a:p>
          <a:p>
            <a:r>
              <a:rPr lang="en-US" dirty="0" smtClean="0"/>
              <a:t>Cooking will be in pairs</a:t>
            </a:r>
          </a:p>
          <a:p>
            <a:r>
              <a:rPr lang="en-US" dirty="0" smtClean="0"/>
              <a:t>Food order will be done in week 7</a:t>
            </a:r>
          </a:p>
          <a:p>
            <a:r>
              <a:rPr lang="en-US" dirty="0"/>
              <a:t>Need to pay your subject cost $30</a:t>
            </a:r>
          </a:p>
          <a:p>
            <a:endParaRPr lang="en-AU" dirty="0"/>
          </a:p>
        </p:txBody>
      </p:sp>
    </p:spTree>
    <p:extLst>
      <p:ext uri="{BB962C8B-B14F-4D97-AF65-F5344CB8AC3E}">
        <p14:creationId xmlns:p14="http://schemas.microsoft.com/office/powerpoint/2010/main" val="2226406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do you have to do?</a:t>
            </a:r>
            <a:endParaRPr lang="en-AU" dirty="0"/>
          </a:p>
        </p:txBody>
      </p:sp>
      <p:sp>
        <p:nvSpPr>
          <p:cNvPr id="3" name="Content Placeholder 2"/>
          <p:cNvSpPr>
            <a:spLocks noGrp="1"/>
          </p:cNvSpPr>
          <p:nvPr>
            <p:ph idx="1"/>
          </p:nvPr>
        </p:nvSpPr>
        <p:spPr/>
        <p:txBody>
          <a:bodyPr>
            <a:normAutofit fontScale="77500" lnSpcReduction="20000"/>
          </a:bodyPr>
          <a:lstStyle/>
          <a:p>
            <a:r>
              <a:rPr lang="en-AU" sz="4000" dirty="0"/>
              <a:t>Working in pairs, </a:t>
            </a:r>
            <a:r>
              <a:rPr lang="en-AU" sz="4000" dirty="0" smtClean="0"/>
              <a:t>design </a:t>
            </a:r>
            <a:r>
              <a:rPr lang="en-AU" sz="4000" dirty="0"/>
              <a:t>a healthy menu for one day that is suitable for a child </a:t>
            </a:r>
            <a:r>
              <a:rPr lang="en-AU" sz="4000" dirty="0" smtClean="0"/>
              <a:t>4-8 </a:t>
            </a:r>
            <a:r>
              <a:rPr lang="en-AU" sz="4000" dirty="0"/>
              <a:t>and will not contribute to </a:t>
            </a:r>
            <a:r>
              <a:rPr lang="en-AU" sz="4000" dirty="0" smtClean="0"/>
              <a:t>obesity</a:t>
            </a:r>
          </a:p>
          <a:p>
            <a:r>
              <a:rPr lang="en-US" sz="4000" dirty="0" smtClean="0"/>
              <a:t>Present your menu as a poster or </a:t>
            </a:r>
            <a:r>
              <a:rPr lang="en-US" sz="4000" dirty="0" err="1" smtClean="0"/>
              <a:t>powerpoint</a:t>
            </a:r>
            <a:endParaRPr lang="en-US" sz="4000" dirty="0" smtClean="0"/>
          </a:p>
          <a:p>
            <a:r>
              <a:rPr lang="en-US" sz="4000" dirty="0" smtClean="0"/>
              <a:t>Cook the main meal from your menu</a:t>
            </a:r>
          </a:p>
          <a:p>
            <a:endParaRPr lang="en-AU" sz="4800" dirty="0"/>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else do you need to </a:t>
            </a:r>
            <a:r>
              <a:rPr lang="en-AU" dirty="0" smtClean="0"/>
              <a:t>do?</a:t>
            </a:r>
            <a:endParaRPr lang="en-AU" dirty="0"/>
          </a:p>
        </p:txBody>
      </p:sp>
      <p:sp>
        <p:nvSpPr>
          <p:cNvPr id="3" name="Content Placeholder 2"/>
          <p:cNvSpPr>
            <a:spLocks noGrp="1"/>
          </p:cNvSpPr>
          <p:nvPr>
            <p:ph idx="1"/>
          </p:nvPr>
        </p:nvSpPr>
        <p:spPr/>
        <p:txBody>
          <a:bodyPr>
            <a:normAutofit fontScale="92500"/>
          </a:bodyPr>
          <a:lstStyle/>
          <a:p>
            <a:r>
              <a:rPr lang="en-US" b="1" dirty="0"/>
              <a:t>Prepare an action plan which includes:</a:t>
            </a:r>
            <a:endParaRPr lang="en-AU" dirty="0"/>
          </a:p>
          <a:p>
            <a:pPr lvl="0"/>
            <a:r>
              <a:rPr lang="en-US" dirty="0" smtClean="0"/>
              <a:t>Factors that influenced what you decided to put in your menu (nutritional needs, likes dislikes, culture, lifestyle, etc.) </a:t>
            </a:r>
          </a:p>
          <a:p>
            <a:pPr lvl="0"/>
            <a:r>
              <a:rPr lang="en-US" dirty="0" smtClean="0"/>
              <a:t>What you decided to cook for the main meal</a:t>
            </a:r>
            <a:endParaRPr lang="en-AU" dirty="0"/>
          </a:p>
          <a:p>
            <a:pPr lvl="0"/>
            <a:r>
              <a:rPr lang="en-US" dirty="0" smtClean="0"/>
              <a:t>Why you decided on this meal</a:t>
            </a:r>
            <a:endParaRPr lang="en-AU" dirty="0"/>
          </a:p>
          <a:p>
            <a:pPr lvl="0"/>
            <a:r>
              <a:rPr lang="en-US" dirty="0" smtClean="0"/>
              <a:t>A plan for the practical – what are the main steps you and your partner have to do to plan, prepare and serve the meal</a:t>
            </a:r>
            <a:endParaRPr lang="en-AU" dirty="0"/>
          </a:p>
          <a:p>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7024744" cy="601136"/>
          </a:xfrm>
        </p:spPr>
        <p:txBody>
          <a:bodyPr>
            <a:normAutofit fontScale="90000"/>
          </a:bodyPr>
          <a:lstStyle/>
          <a:p>
            <a:r>
              <a:rPr lang="en-AU" dirty="0" smtClean="0"/>
              <a:t>And….</a:t>
            </a:r>
            <a:endParaRPr lang="en-AU" dirty="0"/>
          </a:p>
        </p:txBody>
      </p:sp>
      <p:sp>
        <p:nvSpPr>
          <p:cNvPr id="3" name="Content Placeholder 2"/>
          <p:cNvSpPr>
            <a:spLocks noGrp="1"/>
          </p:cNvSpPr>
          <p:nvPr>
            <p:ph idx="1"/>
          </p:nvPr>
        </p:nvSpPr>
        <p:spPr>
          <a:xfrm>
            <a:off x="457200" y="1052736"/>
            <a:ext cx="8229600" cy="5400600"/>
          </a:xfrm>
        </p:spPr>
        <p:txBody>
          <a:bodyPr>
            <a:normAutofit lnSpcReduction="10000"/>
          </a:bodyPr>
          <a:lstStyle/>
          <a:p>
            <a:r>
              <a:rPr lang="en-US" sz="2800" dirty="0" smtClean="0"/>
              <a:t>When you finish the practical </a:t>
            </a:r>
            <a:r>
              <a:rPr lang="en-US" sz="2800" dirty="0"/>
              <a:t>task </a:t>
            </a:r>
            <a:r>
              <a:rPr lang="en-US" sz="2800" b="1" dirty="0"/>
              <a:t>write an </a:t>
            </a:r>
            <a:r>
              <a:rPr lang="en-US" sz="2800" b="1" dirty="0" smtClean="0"/>
              <a:t>evaluation</a:t>
            </a:r>
            <a:r>
              <a:rPr lang="en-US" sz="2800" dirty="0" smtClean="0"/>
              <a:t>. Include these three sections.</a:t>
            </a:r>
            <a:endParaRPr lang="en-AU" sz="2800" dirty="0"/>
          </a:p>
          <a:p>
            <a:pPr lvl="0"/>
            <a:r>
              <a:rPr lang="en-US" sz="2800" dirty="0"/>
              <a:t>R</a:t>
            </a:r>
            <a:r>
              <a:rPr lang="en-US" sz="2800" dirty="0" smtClean="0"/>
              <a:t>eflect </a:t>
            </a:r>
            <a:r>
              <a:rPr lang="en-US" sz="2800" dirty="0"/>
              <a:t>on </a:t>
            </a:r>
            <a:r>
              <a:rPr lang="en-US" sz="2800" dirty="0" smtClean="0"/>
              <a:t>the processes you used and the results you achieved. Include your d</a:t>
            </a:r>
            <a:r>
              <a:rPr lang="en-US" sz="2800" dirty="0" smtClean="0"/>
              <a:t>ecision </a:t>
            </a:r>
            <a:r>
              <a:rPr lang="en-US" sz="2800" dirty="0"/>
              <a:t>making processes, your management processes and the final </a:t>
            </a:r>
            <a:r>
              <a:rPr lang="en-US" sz="2800" dirty="0" smtClean="0"/>
              <a:t>result of your practical. </a:t>
            </a:r>
            <a:endParaRPr lang="en-AU" sz="2800" dirty="0"/>
          </a:p>
          <a:p>
            <a:pPr lvl="0"/>
            <a:r>
              <a:rPr lang="en-US" sz="2800" dirty="0" smtClean="0"/>
              <a:t>Could you make any improvements? How?</a:t>
            </a:r>
            <a:endParaRPr lang="en-AU" sz="2800" dirty="0"/>
          </a:p>
          <a:p>
            <a:pPr lvl="0"/>
            <a:r>
              <a:rPr lang="en-US" sz="2800" dirty="0" smtClean="0"/>
              <a:t>How did technology help you in this task? Do you think technology can help parents to make better decisions about their children’s health? How</a:t>
            </a:r>
            <a:r>
              <a:rPr lang="en-US" dirty="0" smtClean="0"/>
              <a:t>?</a:t>
            </a:r>
            <a:endParaRPr lang="en-AU" dirty="0"/>
          </a:p>
          <a:p>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268760"/>
            <a:ext cx="7560840" cy="5184576"/>
          </a:xfrm>
        </p:spPr>
        <p:txBody>
          <a:bodyPr>
            <a:normAutofit fontScale="92500" lnSpcReduction="10000"/>
          </a:bodyPr>
          <a:lstStyle/>
          <a:p>
            <a:pPr marL="68580" indent="0">
              <a:buNone/>
            </a:pPr>
            <a:r>
              <a:rPr lang="en-AU" sz="1800" i="1" dirty="0"/>
              <a:t>The Australian Dietary Guidelines give advice on eating for health and wellbeing. They’re called dietary guidelines because it’s your usual diet that influences your health. Based on the latest scientific evidence, they describe the best approach to eating for a long and healthy life</a:t>
            </a:r>
            <a:endParaRPr lang="en-AU" sz="1800" b="1" i="1" dirty="0" smtClean="0"/>
          </a:p>
          <a:p>
            <a:r>
              <a:rPr lang="en-AU" sz="1800" b="1" dirty="0" smtClean="0"/>
              <a:t>Guideline </a:t>
            </a:r>
            <a:r>
              <a:rPr lang="en-AU" sz="1800" b="1" dirty="0"/>
              <a:t>1</a:t>
            </a:r>
          </a:p>
          <a:p>
            <a:pPr marL="68580" indent="0">
              <a:buNone/>
            </a:pPr>
            <a:r>
              <a:rPr lang="en-AU" sz="1800" dirty="0"/>
              <a:t>To achieve and maintain a healthy weight, be physically active and choose amounts of nutritious food and drinks to meet your energy </a:t>
            </a:r>
            <a:r>
              <a:rPr lang="en-AU" sz="1800" dirty="0" smtClean="0"/>
              <a:t>needs</a:t>
            </a:r>
          </a:p>
          <a:p>
            <a:r>
              <a:rPr lang="en-AU" sz="1800" b="1" dirty="0"/>
              <a:t>Guideline 2</a:t>
            </a:r>
          </a:p>
          <a:p>
            <a:pPr marL="68580" indent="0">
              <a:buNone/>
            </a:pPr>
            <a:r>
              <a:rPr lang="en-AU" sz="1800" dirty="0"/>
              <a:t>Enjoy a wide variety of nutritious foods from these five groups every </a:t>
            </a:r>
            <a:r>
              <a:rPr lang="en-AU" sz="1800" dirty="0"/>
              <a:t>day</a:t>
            </a:r>
          </a:p>
          <a:p>
            <a:r>
              <a:rPr lang="en-AU" sz="1800" b="1" dirty="0"/>
              <a:t>Guideline 3</a:t>
            </a:r>
          </a:p>
          <a:p>
            <a:pPr marL="68580" indent="0">
              <a:buNone/>
            </a:pPr>
            <a:r>
              <a:rPr lang="en-AU" sz="1800" dirty="0"/>
              <a:t>Limit intake of foods containing saturated fat, added salt, added sugars and </a:t>
            </a:r>
            <a:r>
              <a:rPr lang="en-AU" sz="1800" dirty="0"/>
              <a:t>alcohol</a:t>
            </a:r>
            <a:endParaRPr lang="en-AU" sz="1800" dirty="0"/>
          </a:p>
          <a:p>
            <a:r>
              <a:rPr lang="en-AU" sz="1800" b="1" dirty="0"/>
              <a:t>Guideline 4</a:t>
            </a:r>
          </a:p>
          <a:p>
            <a:pPr marL="68580" indent="0">
              <a:buNone/>
            </a:pPr>
            <a:r>
              <a:rPr lang="en-AU" sz="1800" dirty="0"/>
              <a:t>Encourage, support and promote breastfeeding</a:t>
            </a:r>
          </a:p>
          <a:p>
            <a:r>
              <a:rPr lang="en-AU" sz="1800" b="1" dirty="0"/>
              <a:t>Guideline 5</a:t>
            </a:r>
          </a:p>
          <a:p>
            <a:pPr marL="68580" indent="0">
              <a:buNone/>
            </a:pPr>
            <a:r>
              <a:rPr lang="en-AU" sz="1800" dirty="0"/>
              <a:t>Care for your food; prepare and store it safely</a:t>
            </a:r>
          </a:p>
          <a:p>
            <a:pPr marL="68580" indent="0">
              <a:buNone/>
            </a:pPr>
            <a:endParaRPr lang="en-AU" sz="1400" b="1" dirty="0"/>
          </a:p>
        </p:txBody>
      </p:sp>
      <p:sp>
        <p:nvSpPr>
          <p:cNvPr id="5" name="Title 4"/>
          <p:cNvSpPr>
            <a:spLocks noGrp="1"/>
          </p:cNvSpPr>
          <p:nvPr>
            <p:ph type="title"/>
          </p:nvPr>
        </p:nvSpPr>
        <p:spPr>
          <a:xfrm>
            <a:off x="683568" y="692696"/>
            <a:ext cx="7848872" cy="576064"/>
          </a:xfrm>
        </p:spPr>
        <p:txBody>
          <a:bodyPr>
            <a:normAutofit fontScale="90000"/>
          </a:bodyPr>
          <a:lstStyle/>
          <a:p>
            <a:r>
              <a:rPr lang="en-US" dirty="0" smtClean="0"/>
              <a:t>The Australian Dietary Guidelines</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404664"/>
            <a:ext cx="7024744" cy="1143000"/>
          </a:xfrm>
        </p:spPr>
        <p:txBody>
          <a:bodyPr/>
          <a:lstStyle/>
          <a:p>
            <a:r>
              <a:rPr lang="en-AU" dirty="0" err="1" smtClean="0"/>
              <a:t>So.</a:t>
            </a:r>
            <a:r>
              <a:rPr lang="en-AU" dirty="0" smtClean="0"/>
              <a:t>. Lets get started….</a:t>
            </a:r>
            <a:endParaRPr lang="en-AU" dirty="0"/>
          </a:p>
        </p:txBody>
      </p:sp>
      <p:sp>
        <p:nvSpPr>
          <p:cNvPr id="3" name="Content Placeholder 2"/>
          <p:cNvSpPr>
            <a:spLocks noGrp="1"/>
          </p:cNvSpPr>
          <p:nvPr>
            <p:ph idx="1"/>
          </p:nvPr>
        </p:nvSpPr>
        <p:spPr>
          <a:xfrm>
            <a:off x="1043492" y="1556792"/>
            <a:ext cx="7128908" cy="4275837"/>
          </a:xfrm>
        </p:spPr>
        <p:txBody>
          <a:bodyPr>
            <a:normAutofit fontScale="92500"/>
          </a:bodyPr>
          <a:lstStyle/>
          <a:p>
            <a:r>
              <a:rPr lang="en-AU" sz="7200" dirty="0" smtClean="0"/>
              <a:t>How will you work out what a 4 – </a:t>
            </a:r>
            <a:r>
              <a:rPr lang="en-AU" sz="7200" dirty="0" smtClean="0"/>
              <a:t>8 </a:t>
            </a:r>
            <a:r>
              <a:rPr lang="en-AU" sz="7200" dirty="0" smtClean="0"/>
              <a:t>year old needs to eat</a:t>
            </a:r>
            <a:r>
              <a:rPr lang="en-AU" sz="7200" dirty="0" smtClean="0"/>
              <a:t>?</a:t>
            </a:r>
            <a:endParaRPr lang="en-AU" sz="7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548680"/>
            <a:ext cx="7024744" cy="1143000"/>
          </a:xfrm>
        </p:spPr>
        <p:txBody>
          <a:bodyPr>
            <a:normAutofit fontScale="90000"/>
          </a:bodyPr>
          <a:lstStyle/>
          <a:p>
            <a:r>
              <a:rPr lang="en-AU" dirty="0" smtClean="0"/>
              <a:t>There are </a:t>
            </a:r>
            <a:r>
              <a:rPr lang="en-AU" sz="7200" dirty="0" smtClean="0"/>
              <a:t>3 </a:t>
            </a:r>
            <a:r>
              <a:rPr lang="en-AU" dirty="0" smtClean="0"/>
              <a:t>things </a:t>
            </a:r>
            <a:r>
              <a:rPr lang="en-AU" dirty="0" smtClean="0"/>
              <a:t>to consider</a:t>
            </a:r>
            <a:endParaRPr lang="en-AU" dirty="0"/>
          </a:p>
        </p:txBody>
      </p:sp>
      <p:sp>
        <p:nvSpPr>
          <p:cNvPr id="3" name="Content Placeholder 2"/>
          <p:cNvSpPr>
            <a:spLocks noGrp="1"/>
          </p:cNvSpPr>
          <p:nvPr>
            <p:ph idx="1"/>
          </p:nvPr>
        </p:nvSpPr>
        <p:spPr>
          <a:xfrm>
            <a:off x="1043492" y="1556792"/>
            <a:ext cx="6777317" cy="4275837"/>
          </a:xfrm>
        </p:spPr>
        <p:txBody>
          <a:bodyPr>
            <a:normAutofit/>
          </a:bodyPr>
          <a:lstStyle/>
          <a:p>
            <a:r>
              <a:rPr lang="en-US" sz="4000" dirty="0" smtClean="0"/>
              <a:t>The Australian Guide to Healthy Eating</a:t>
            </a:r>
          </a:p>
          <a:p>
            <a:r>
              <a:rPr lang="en-US" sz="4000" dirty="0" smtClean="0"/>
              <a:t>The Nutritional requirements of children</a:t>
            </a:r>
          </a:p>
          <a:p>
            <a:r>
              <a:rPr lang="en-US" sz="4000" dirty="0" smtClean="0"/>
              <a:t>What they enjoy eating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122" y="692696"/>
            <a:ext cx="3744416" cy="5544616"/>
          </a:xfrm>
        </p:spPr>
        <p:txBody>
          <a:bodyPr>
            <a:normAutofit fontScale="90000"/>
          </a:bodyPr>
          <a:lstStyle/>
          <a:p>
            <a:r>
              <a:rPr lang="en-AU" dirty="0" smtClean="0"/>
              <a:t>The Australian Guide to healthy </a:t>
            </a:r>
            <a:r>
              <a:rPr lang="en-AU" dirty="0" smtClean="0"/>
              <a:t>eating</a:t>
            </a:r>
            <a:br>
              <a:rPr lang="en-AU" dirty="0" smtClean="0"/>
            </a:br>
            <a:r>
              <a:rPr lang="en-AU" dirty="0"/>
              <a:t/>
            </a:r>
            <a:br>
              <a:rPr lang="en-AU" dirty="0"/>
            </a:br>
            <a:r>
              <a:rPr lang="en-AU" dirty="0" smtClean="0"/>
              <a:t>go the website and explore this guide</a:t>
            </a:r>
            <a:br>
              <a:rPr lang="en-AU" dirty="0" smtClean="0"/>
            </a:br>
            <a:endParaRPr lang="en-AU"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88024" y="908720"/>
            <a:ext cx="3693405" cy="5193542"/>
          </a:xfrm>
        </p:spPr>
      </p:pic>
      <p:sp>
        <p:nvSpPr>
          <p:cNvPr id="6" name="TextBox 5"/>
          <p:cNvSpPr txBox="1"/>
          <p:nvPr/>
        </p:nvSpPr>
        <p:spPr>
          <a:xfrm>
            <a:off x="611560" y="6058465"/>
            <a:ext cx="7705956" cy="615553"/>
          </a:xfrm>
          <a:prstGeom prst="rect">
            <a:avLst/>
          </a:prstGeom>
          <a:noFill/>
        </p:spPr>
        <p:txBody>
          <a:bodyPr wrap="none" rtlCol="0">
            <a:spAutoFit/>
          </a:bodyPr>
          <a:lstStyle/>
          <a:p>
            <a:r>
              <a:rPr lang="en-AU" sz="1600" dirty="0">
                <a:hlinkClick r:id="rId3"/>
              </a:rPr>
              <a:t>http://</a:t>
            </a:r>
            <a:r>
              <a:rPr lang="en-AU" sz="1600" dirty="0" smtClean="0">
                <a:hlinkClick r:id="rId3"/>
              </a:rPr>
              <a:t>www.eatforhealth.gov.au/guidelines/australian-guide-healthy-eating</a:t>
            </a:r>
            <a:endParaRPr lang="en-AU" sz="1600" dirty="0" smtClean="0"/>
          </a:p>
          <a:p>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225</TotalTime>
  <Words>789</Words>
  <Application>Microsoft Office PowerPoint</Application>
  <PresentationFormat>On-screen Show (4:3)</PresentationFormat>
  <Paragraphs>78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Austin</vt:lpstr>
      <vt:lpstr>CHILD STUDIES </vt:lpstr>
      <vt:lpstr>Healthy Eating for kids</vt:lpstr>
      <vt:lpstr>What do you have to do?</vt:lpstr>
      <vt:lpstr>What else do you need to do?</vt:lpstr>
      <vt:lpstr>And….</vt:lpstr>
      <vt:lpstr>The Australian Dietary Guidelines</vt:lpstr>
      <vt:lpstr>So.. Lets get started….</vt:lpstr>
      <vt:lpstr>There are 3 things to consider</vt:lpstr>
      <vt:lpstr>The Australian Guide to healthy eating  go the website and explore this guide </vt:lpstr>
      <vt:lpstr>Nutrition Calculators</vt:lpstr>
      <vt:lpstr>PowerPoint Presentation</vt:lpstr>
      <vt:lpstr>How to go about it </vt:lpstr>
      <vt:lpstr>Choose a main meal recipe for the day.</vt:lpstr>
      <vt:lpstr>Analyse your recipe</vt:lpstr>
    </vt:vector>
  </TitlesOfParts>
  <Company>DET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STUDIES</dc:title>
  <dc:creator>julie.cope</dc:creator>
  <cp:lastModifiedBy>Penny Mcintyre</cp:lastModifiedBy>
  <cp:revision>35</cp:revision>
  <dcterms:created xsi:type="dcterms:W3CDTF">2010-04-15T00:02:20Z</dcterms:created>
  <dcterms:modified xsi:type="dcterms:W3CDTF">2013-03-04T01:33:59Z</dcterms:modified>
</cp:coreProperties>
</file>